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65" r:id="rId5"/>
    <p:sldId id="258" r:id="rId6"/>
    <p:sldId id="263" r:id="rId7"/>
    <p:sldId id="259" r:id="rId8"/>
    <p:sldId id="260" r:id="rId9"/>
    <p:sldId id="262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3242-BF69-4C6C-A2CC-315A05B09E05}" type="datetimeFigureOut">
              <a:rPr lang="en-GB" smtClean="0"/>
              <a:pPr/>
              <a:t>08/09/2011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5982-7ACE-4D63-AB3F-F193420E10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3242-BF69-4C6C-A2CC-315A05B09E05}" type="datetimeFigureOut">
              <a:rPr lang="en-GB" smtClean="0"/>
              <a:pPr/>
              <a:t>08/09/2011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5982-7ACE-4D63-AB3F-F193420E10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3242-BF69-4C6C-A2CC-315A05B09E05}" type="datetimeFigureOut">
              <a:rPr lang="en-GB" smtClean="0"/>
              <a:pPr/>
              <a:t>08/09/2011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5982-7ACE-4D63-AB3F-F193420E10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3242-BF69-4C6C-A2CC-315A05B09E05}" type="datetimeFigureOut">
              <a:rPr lang="en-GB" smtClean="0"/>
              <a:pPr/>
              <a:t>08/09/2011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5982-7ACE-4D63-AB3F-F193420E10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3242-BF69-4C6C-A2CC-315A05B09E05}" type="datetimeFigureOut">
              <a:rPr lang="en-GB" smtClean="0"/>
              <a:pPr/>
              <a:t>08/09/2011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5B75982-7ACE-4D63-AB3F-F193420E10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3242-BF69-4C6C-A2CC-315A05B09E05}" type="datetimeFigureOut">
              <a:rPr lang="en-GB" smtClean="0"/>
              <a:pPr/>
              <a:t>08/09/2011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5982-7ACE-4D63-AB3F-F193420E10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3242-BF69-4C6C-A2CC-315A05B09E05}" type="datetimeFigureOut">
              <a:rPr lang="en-GB" smtClean="0"/>
              <a:pPr/>
              <a:t>08/09/2011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5982-7ACE-4D63-AB3F-F193420E10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3242-BF69-4C6C-A2CC-315A05B09E05}" type="datetimeFigureOut">
              <a:rPr lang="en-GB" smtClean="0"/>
              <a:pPr/>
              <a:t>08/09/2011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5982-7ACE-4D63-AB3F-F193420E10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3242-BF69-4C6C-A2CC-315A05B09E05}" type="datetimeFigureOut">
              <a:rPr lang="en-GB" smtClean="0"/>
              <a:pPr/>
              <a:t>08/09/2011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5982-7ACE-4D63-AB3F-F193420E10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3242-BF69-4C6C-A2CC-315A05B09E05}" type="datetimeFigureOut">
              <a:rPr lang="en-GB" smtClean="0"/>
              <a:pPr/>
              <a:t>08/09/2011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5982-7ACE-4D63-AB3F-F193420E10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3242-BF69-4C6C-A2CC-315A05B09E05}" type="datetimeFigureOut">
              <a:rPr lang="en-GB" smtClean="0"/>
              <a:pPr/>
              <a:t>08/09/2011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5982-7ACE-4D63-AB3F-F193420E10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0213242-BF69-4C6C-A2CC-315A05B09E05}" type="datetimeFigureOut">
              <a:rPr lang="en-GB" smtClean="0"/>
              <a:pPr/>
              <a:t>08/09/2011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5B75982-7ACE-4D63-AB3F-F193420E10B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5949280"/>
            <a:ext cx="6984776" cy="677937"/>
          </a:xfrm>
        </p:spPr>
        <p:txBody>
          <a:bodyPr>
            <a:normAutofit fontScale="90000"/>
          </a:bodyPr>
          <a:lstStyle/>
          <a:p>
            <a:pPr algn="l"/>
            <a:r>
              <a:rPr lang="en-GB" sz="4800" b="1" dirty="0" smtClean="0">
                <a:solidFill>
                  <a:schemeClr val="accent6">
                    <a:lumMod val="75000"/>
                  </a:schemeClr>
                </a:solidFill>
              </a:rPr>
              <a:t>Food Security Cluster</a:t>
            </a:r>
            <a:endParaRPr lang="en-GB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3314" name="Picture 2" descr="C:\Documents and Settings\kristiina.juutinen\Desktop\esitejuttuja\NER_20060124_WFP-Benedicte_Pansier_0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7344816" cy="550750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Training and capacity development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 </a:t>
            </a:r>
            <a:r>
              <a:rPr lang="en-GB" dirty="0"/>
              <a:t>FSC develops and conducts training and orientation for all staff deployed to enhance performance</a:t>
            </a:r>
            <a:r>
              <a:rPr lang="en-GB" dirty="0" smtClean="0"/>
              <a:t>. The first group training will be i</a:t>
            </a:r>
            <a:r>
              <a:rPr lang="en-GB" dirty="0" smtClean="0"/>
              <a:t>n Rome in September 2011.</a:t>
            </a:r>
          </a:p>
          <a:p>
            <a:r>
              <a:rPr lang="en-GB" dirty="0" smtClean="0"/>
              <a:t>National-level system training has been carried out in South Sudan and Darfur and is being further developed.</a:t>
            </a:r>
            <a:endParaRPr lang="en-GB" dirty="0"/>
          </a:p>
          <a:p>
            <a:r>
              <a:rPr lang="en-GB" dirty="0" smtClean="0"/>
              <a:t>The </a:t>
            </a:r>
            <a:r>
              <a:rPr lang="en-GB" dirty="0"/>
              <a:t>FSC </a:t>
            </a:r>
            <a:r>
              <a:rPr lang="en-GB" dirty="0" smtClean="0"/>
              <a:t>will provide </a:t>
            </a:r>
            <a:r>
              <a:rPr lang="en-GB" dirty="0"/>
              <a:t>technical support training to country-led teams in assessment methodology, monitoring, proposal writing, food security concepts and programme design.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3600" i="1" dirty="0" smtClean="0"/>
              <a:t>Effective coordination is only possible through close cooperation with partner </a:t>
            </a:r>
            <a:r>
              <a:rPr lang="en-GB" sz="3600" i="1" dirty="0" smtClean="0"/>
              <a:t>organizations</a:t>
            </a:r>
            <a:r>
              <a:rPr lang="en-GB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708920"/>
            <a:ext cx="8229600" cy="2836912"/>
          </a:xfrm>
        </p:spPr>
        <p:txBody>
          <a:bodyPr>
            <a:normAutofit/>
          </a:bodyPr>
          <a:lstStyle/>
          <a:p>
            <a:r>
              <a:rPr lang="en-GB" dirty="0" smtClean="0"/>
              <a:t>The global Food Security Cluster is </a:t>
            </a:r>
            <a:r>
              <a:rPr lang="en-GB" dirty="0"/>
              <a:t>co-led by FAO and </a:t>
            </a:r>
            <a:r>
              <a:rPr lang="en-GB" dirty="0" smtClean="0"/>
              <a:t>WFP and based in Rome. </a:t>
            </a:r>
            <a:r>
              <a:rPr lang="en-GB" dirty="0"/>
              <a:t>The Global Support Team includes FAO, WFP, NGO and Red Cross and Red Crescent members.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The Food Security Cluster (FSC) is committed to </a:t>
            </a:r>
            <a:r>
              <a:rPr lang="en-GB" dirty="0" smtClean="0"/>
              <a:t>saving </a:t>
            </a:r>
            <a:r>
              <a:rPr lang="en-GB" dirty="0"/>
              <a:t>lives through </a:t>
            </a:r>
            <a:r>
              <a:rPr lang="en-GB" dirty="0" smtClean="0"/>
              <a:t>better coordination </a:t>
            </a:r>
            <a:r>
              <a:rPr lang="en-GB" dirty="0"/>
              <a:t>of the food </a:t>
            </a:r>
            <a:r>
              <a:rPr lang="en-GB" dirty="0" smtClean="0"/>
              <a:t>response </a:t>
            </a:r>
            <a:r>
              <a:rPr lang="en-GB" dirty="0"/>
              <a:t>in major emergencies.</a:t>
            </a:r>
          </a:p>
          <a:p>
            <a:pPr>
              <a:buNone/>
            </a:pPr>
            <a:endParaRPr lang="en-GB" dirty="0"/>
          </a:p>
          <a:p>
            <a:r>
              <a:rPr lang="en-GB" dirty="0"/>
              <a:t>The FSC works with national </a:t>
            </a:r>
            <a:r>
              <a:rPr lang="en-GB" dirty="0" smtClean="0"/>
              <a:t>coordination systems related to food security </a:t>
            </a:r>
            <a:r>
              <a:rPr lang="en-GB" dirty="0"/>
              <a:t>in both sudden onset disasters, be they from natural or human causes, and long-running crises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The FSC provides the guidance at </a:t>
            </a:r>
            <a:r>
              <a:rPr lang="en-GB" dirty="0" smtClean="0"/>
              <a:t>country </a:t>
            </a:r>
            <a:r>
              <a:rPr lang="en-GB" dirty="0" smtClean="0"/>
              <a:t>level that supports a broad based and timely response.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>
            <a:normAutofit/>
          </a:bodyPr>
          <a:lstStyle/>
          <a:p>
            <a:r>
              <a:rPr lang="en-GB" dirty="0" smtClean="0"/>
              <a:t>The FSC was endorsed as part of the international humanitarian architecture in December 2010 by the Inter Agency Standing Committee (IASC) and became operational in April 2011.</a:t>
            </a:r>
          </a:p>
          <a:p>
            <a:endParaRPr lang="en-GB" dirty="0" smtClean="0"/>
          </a:p>
          <a:p>
            <a:r>
              <a:rPr lang="en-GB" dirty="0" smtClean="0"/>
              <a:t>The FSC has, for 2011, five Priority Areas</a:t>
            </a:r>
          </a:p>
          <a:p>
            <a:pPr lvl="2"/>
            <a:r>
              <a:rPr lang="en-GB" dirty="0" smtClean="0"/>
              <a:t>Advocacy</a:t>
            </a:r>
          </a:p>
          <a:p>
            <a:pPr lvl="2"/>
            <a:r>
              <a:rPr lang="en-GB" dirty="0" smtClean="0"/>
              <a:t>Surge Support</a:t>
            </a:r>
          </a:p>
          <a:p>
            <a:pPr lvl="2"/>
            <a:r>
              <a:rPr lang="en-GB" dirty="0" smtClean="0"/>
              <a:t>Tools and Guidance</a:t>
            </a:r>
          </a:p>
          <a:p>
            <a:pPr lvl="2"/>
            <a:r>
              <a:rPr lang="en-GB" dirty="0" smtClean="0"/>
              <a:t>Information Management</a:t>
            </a:r>
          </a:p>
          <a:p>
            <a:pPr lvl="2"/>
            <a:r>
              <a:rPr lang="en-GB" dirty="0" smtClean="0"/>
              <a:t>Capacity Development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3178696" cy="5865515"/>
          </a:xfrm>
        </p:spPr>
        <p:txBody>
          <a:bodyPr/>
          <a:lstStyle/>
          <a:p>
            <a:pPr>
              <a:buNone/>
            </a:pPr>
            <a:endParaRPr lang="en-GB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5400" dirty="0" smtClean="0">
                <a:solidFill>
                  <a:schemeClr val="accent6">
                    <a:lumMod val="75000"/>
                  </a:schemeClr>
                </a:solidFill>
              </a:rPr>
              <a:t>The FSC has five priority areas</a:t>
            </a:r>
            <a:endParaRPr lang="en-GB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kristiina.juutinen\Desktop\esitejuttuja\AFG_20060814_WFP-Ebadullah_Ebadi_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32656"/>
            <a:ext cx="4681537" cy="62420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364902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Advocacy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r>
              <a:rPr lang="en-GB" dirty="0" smtClean="0"/>
              <a:t>The </a:t>
            </a:r>
            <a:r>
              <a:rPr lang="en-GB" dirty="0"/>
              <a:t>FSC develops a common advocacy message with its partners on the needs and outputs of country led cluster operations</a:t>
            </a:r>
            <a:r>
              <a:rPr lang="en-GB" dirty="0" smtClean="0"/>
              <a:t>.</a:t>
            </a:r>
          </a:p>
          <a:p>
            <a:r>
              <a:rPr lang="en-GB" dirty="0" smtClean="0"/>
              <a:t>Global level issue relating to food security in emergency situations and the functioning of the global humanitarian response are also addressed.</a:t>
            </a:r>
            <a:endParaRPr lang="en-GB" dirty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Short-term surge support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The </a:t>
            </a:r>
            <a:r>
              <a:rPr lang="en-GB" dirty="0"/>
              <a:t>FSC deploys trained </a:t>
            </a:r>
            <a:r>
              <a:rPr lang="en-GB" dirty="0" smtClean="0"/>
              <a:t>Coordination Support  </a:t>
            </a:r>
            <a:r>
              <a:rPr lang="en-GB" dirty="0"/>
              <a:t>and Information Management </a:t>
            </a:r>
            <a:r>
              <a:rPr lang="en-GB" dirty="0" smtClean="0"/>
              <a:t>personnel to </a:t>
            </a:r>
            <a:r>
              <a:rPr lang="en-GB" dirty="0"/>
              <a:t>ensure:</a:t>
            </a:r>
          </a:p>
          <a:p>
            <a:r>
              <a:rPr lang="en-GB" dirty="0" smtClean="0"/>
              <a:t>Adequate </a:t>
            </a:r>
            <a:r>
              <a:rPr lang="en-GB" dirty="0" smtClean="0"/>
              <a:t>staffing </a:t>
            </a:r>
            <a:r>
              <a:rPr lang="en-GB" dirty="0"/>
              <a:t>to coordinate </a:t>
            </a:r>
            <a:r>
              <a:rPr lang="en-GB" dirty="0" smtClean="0"/>
              <a:t>emergency responses</a:t>
            </a:r>
            <a:endParaRPr lang="en-GB" dirty="0"/>
          </a:p>
          <a:p>
            <a:r>
              <a:rPr lang="en-GB" dirty="0" smtClean="0"/>
              <a:t>Support </a:t>
            </a:r>
            <a:r>
              <a:rPr lang="en-GB" dirty="0"/>
              <a:t>for assessments</a:t>
            </a:r>
          </a:p>
          <a:p>
            <a:r>
              <a:rPr lang="en-GB" dirty="0" smtClean="0"/>
              <a:t>Information </a:t>
            </a:r>
            <a:r>
              <a:rPr lang="en-GB" dirty="0"/>
              <a:t>management and collection</a:t>
            </a:r>
          </a:p>
          <a:p>
            <a:r>
              <a:rPr lang="en-GB" dirty="0" smtClean="0"/>
              <a:t>Assistance </a:t>
            </a:r>
            <a:r>
              <a:rPr lang="en-GB" dirty="0"/>
              <a:t>for preparation of Flash Appeals, CAPs, ERF and CERF proposals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Tools and guidance</a:t>
            </a:r>
            <a:endParaRPr lang="en-GB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/>
              <a:t>FSC </a:t>
            </a:r>
            <a:r>
              <a:rPr lang="en-GB" dirty="0" smtClean="0"/>
              <a:t>will identify good </a:t>
            </a:r>
            <a:r>
              <a:rPr lang="en-GB" dirty="0"/>
              <a:t>practices and </a:t>
            </a:r>
            <a:r>
              <a:rPr lang="en-GB" dirty="0" smtClean="0"/>
              <a:t>incorporate </a:t>
            </a:r>
            <a:r>
              <a:rPr lang="en-GB" dirty="0"/>
              <a:t>them into standard operating procedure and formal guidelines. </a:t>
            </a:r>
            <a:endParaRPr lang="en-GB" dirty="0" smtClean="0"/>
          </a:p>
          <a:p>
            <a:r>
              <a:rPr lang="en-GB" dirty="0" smtClean="0"/>
              <a:t>It </a:t>
            </a:r>
            <a:r>
              <a:rPr lang="en-GB" dirty="0"/>
              <a:t>supports standards and procedures that ensure a high and consistent level of </a:t>
            </a:r>
            <a:r>
              <a:rPr lang="en-GB" dirty="0" smtClean="0"/>
              <a:t>response.</a:t>
            </a:r>
          </a:p>
          <a:p>
            <a:r>
              <a:rPr lang="en-GB" dirty="0" smtClean="0"/>
              <a:t>Identified </a:t>
            </a:r>
            <a:r>
              <a:rPr lang="en-GB" dirty="0"/>
              <a:t>gaps are addressed with partners and specialists.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Information management support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The </a:t>
            </a:r>
            <a:r>
              <a:rPr lang="en-GB" dirty="0"/>
              <a:t>FSC </a:t>
            </a:r>
            <a:r>
              <a:rPr lang="en-GB" dirty="0" smtClean="0"/>
              <a:t>is supporting and developing </a:t>
            </a:r>
            <a:r>
              <a:rPr lang="en-GB" dirty="0"/>
              <a:t>information management tools including:</a:t>
            </a:r>
          </a:p>
          <a:p>
            <a:r>
              <a:rPr lang="en-GB" dirty="0" smtClean="0"/>
              <a:t>Website </a:t>
            </a:r>
            <a:r>
              <a:rPr lang="en-GB" dirty="0"/>
              <a:t>(foodsecuritycluster.org)</a:t>
            </a:r>
          </a:p>
          <a:p>
            <a:r>
              <a:rPr lang="en-GB" dirty="0" smtClean="0"/>
              <a:t>Information </a:t>
            </a:r>
            <a:r>
              <a:rPr lang="en-GB" dirty="0"/>
              <a:t>management templates for partner project monitoring</a:t>
            </a:r>
          </a:p>
          <a:p>
            <a:r>
              <a:rPr lang="en-GB" dirty="0" smtClean="0"/>
              <a:t>Country </a:t>
            </a:r>
            <a:r>
              <a:rPr lang="en-GB" dirty="0"/>
              <a:t>wide program and project information </a:t>
            </a:r>
          </a:p>
          <a:p>
            <a:r>
              <a:rPr lang="en-GB" dirty="0" smtClean="0"/>
              <a:t>Databases </a:t>
            </a:r>
            <a:r>
              <a:rPr lang="en-GB" dirty="0"/>
              <a:t>incorporating a general overview of active, country based food security clusters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444</TotalTime>
  <Words>418</Words>
  <Application>Microsoft Office PowerPoint</Application>
  <PresentationFormat>On-screen Show (4:3)</PresentationFormat>
  <Paragraphs>41</Paragraphs>
  <Slides>10</Slides>
  <Notes>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Food Security Cluster</vt:lpstr>
      <vt:lpstr>Effective coordination is only possible through close cooperation with partner organizations  </vt:lpstr>
      <vt:lpstr>Slide 3</vt:lpstr>
      <vt:lpstr>Slide 4</vt:lpstr>
      <vt:lpstr>Slide 5</vt:lpstr>
      <vt:lpstr>Advocacy </vt:lpstr>
      <vt:lpstr>Short-term surge support </vt:lpstr>
      <vt:lpstr>Tools and guidance</vt:lpstr>
      <vt:lpstr>Information management support </vt:lpstr>
      <vt:lpstr>Training and capacity development </vt:lpstr>
    </vt:vector>
  </TitlesOfParts>
  <Company>World Food Programme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kristiina.juutinen</dc:creator>
  <cp:lastModifiedBy>Graham Farmer</cp:lastModifiedBy>
  <cp:revision>46</cp:revision>
  <dcterms:created xsi:type="dcterms:W3CDTF">2011-06-10T08:35:30Z</dcterms:created>
  <dcterms:modified xsi:type="dcterms:W3CDTF">2011-09-08T06:09:49Z</dcterms:modified>
</cp:coreProperties>
</file>